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59" r:id="rId5"/>
    <p:sldId id="262" r:id="rId6"/>
    <p:sldId id="260" r:id="rId7"/>
    <p:sldId id="261" r:id="rId8"/>
    <p:sldId id="263" r:id="rId9"/>
    <p:sldId id="268" r:id="rId10"/>
    <p:sldId id="264" r:id="rId11"/>
    <p:sldId id="265"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 id="2" name="Brian Singer-Towns" initials="BS" lastIdx="4" clrIdx="1">
    <p:extLst>
      <p:ext uri="{19B8F6BF-5375-455C-9EA6-DF929625EA0E}">
        <p15:presenceInfo xmlns:p15="http://schemas.microsoft.com/office/powerpoint/2012/main" userId="S::btowns@smp.org::7259c008-5664-4d8b-97e4-93a4b61f415a" providerId="AD"/>
      </p:ext>
    </p:extLst>
  </p:cmAuthor>
  <p:cmAuthor id="3" name="Steven Ellair" initials="SE" lastIdx="4" clrIdx="2">
    <p:extLst>
      <p:ext uri="{19B8F6BF-5375-455C-9EA6-DF929625EA0E}">
        <p15:presenceInfo xmlns:p15="http://schemas.microsoft.com/office/powerpoint/2012/main" userId="S::sellair@smp.org::ad70234c-dccd-497b-bfbd-5adad4a1a918" providerId="AD"/>
      </p:ext>
    </p:extLst>
  </p:cmAuthor>
  <p:cmAuthor id="4" name="Brooke Saron" initials="BS" lastIdx="2" clrIdx="3">
    <p:extLst>
      <p:ext uri="{19B8F6BF-5375-455C-9EA6-DF929625EA0E}">
        <p15:presenceInfo xmlns:p15="http://schemas.microsoft.com/office/powerpoint/2012/main" userId="S::bsaron@smp.org::514a032d-1aac-4ed1-9878-3ed7bd3ee233" providerId="AD"/>
      </p:ext>
    </p:extLst>
  </p:cmAuthor>
  <p:cmAuthor id="5" name="Jill Johnson" initials="JJ" lastIdx="3" clrIdx="4">
    <p:extLst>
      <p:ext uri="{19B8F6BF-5375-455C-9EA6-DF929625EA0E}">
        <p15:presenceInfo xmlns:p15="http://schemas.microsoft.com/office/powerpoint/2012/main" userId="S::jjohnson@smp.org::9028a4bb-e5e2-4875-a5f9-7ed9a3ef60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0" autoAdjust="0"/>
    <p:restoredTop sz="85918" autoAdjust="0"/>
  </p:normalViewPr>
  <p:slideViewPr>
    <p:cSldViewPr>
      <p:cViewPr varScale="1">
        <p:scale>
          <a:sx n="91" d="100"/>
          <a:sy n="91" d="100"/>
        </p:scale>
        <p:origin x="1278" y="78"/>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12/2/2020</a:t>
            </a:fld>
            <a:endParaRPr lang="en-US" dirty="0"/>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dirty="0"/>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12/2/2020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Pop Paul-</a:t>
            </a:r>
            <a:r>
              <a:rPr lang="en-US" sz="1200" dirty="0" err="1">
                <a:solidFill>
                  <a:schemeClr val="bg1">
                    <a:lumMod val="65000"/>
                  </a:schemeClr>
                </a:solidFill>
              </a:rPr>
              <a:t>Catalin</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You may wish to explore with the students the fact that Jesus was accused of blasphemy by Jewish leaders.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Why did they think it was appropriate to do so? </a:t>
            </a:r>
            <a:r>
              <a:rPr lang="en-US" sz="1200" i="1" dirty="0">
                <a:solidFill>
                  <a:schemeClr val="bg1">
                    <a:lumMod val="65000"/>
                  </a:schemeClr>
                </a:solidFill>
              </a:rPr>
              <a:t>(Because Jesus’ followers and Jesus himself claimed he was the Messiah, the Son of God.)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Why was it not true? </a:t>
            </a:r>
            <a:r>
              <a:rPr lang="en-US" sz="1200" i="1" dirty="0">
                <a:solidFill>
                  <a:schemeClr val="bg1">
                    <a:lumMod val="65000"/>
                  </a:schemeClr>
                </a:solidFill>
              </a:rPr>
              <a:t>(Because Jesus really was the Son of God.)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Why do the human authors of the Gospel focus on this? </a:t>
            </a:r>
            <a:r>
              <a:rPr lang="en-US" sz="1200" i="1" dirty="0">
                <a:solidFill>
                  <a:schemeClr val="bg1">
                    <a:lumMod val="65000"/>
                  </a:schemeClr>
                </a:solidFill>
              </a:rPr>
              <a:t>(Probably because they wanted to be very clear that Jesus was innocent of these charges and because they wanted to highlight the irony of the situation.)</a:t>
            </a:r>
            <a:endParaRPr lang="en-US" i="1"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34844367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Have the students discuss these questions as a class, in pairs, or in small groups. After they report on their discussions, have them compare their responses to the second question with the numbered points on page 128 of the student book.</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2545368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Peter F. Wolf / unsplash.com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Invite the students to reflect on this question, silently, or in writing, or through class discussion. You might explore the sacredness of names with them with questions such as these: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How have you seen people abuse another person by making fun of or abusing the person’s name?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How have you seen people abuse another person by calling them names?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solidFill>
                  <a:schemeClr val="bg1">
                    <a:lumMod val="65000"/>
                  </a:schemeClr>
                </a:solidFill>
              </a:rPr>
              <a:t>When have you been abused or hurt by someone misusing your name or calling you names?</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EveMax/Shutterstock.com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khaleddesigner/Shutterstock.com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The names of God in the Bible often describe some aspect or attribute of God. Direct the students to the chart at the top of page 123 in the student book. The two names in the chart, El and Elohim, are simply generic names. The remaining four, however, are more descriptive. Refer the students to the middle column, the literal translation, and ask them what each of these four names says about God.</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2596492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Have the students discuss these questions as a class, in pairs, or in small groups. The second question also appears on page 123 of the student book.</a:t>
            </a:r>
          </a:p>
          <a:p>
            <a:endParaRPr lang="en-US" dirty="0"/>
          </a:p>
          <a:p>
            <a:r>
              <a:rPr lang="en-US" dirty="0"/>
              <a:t>Answers to the first question should revolve around the idea that a person’s name is an extension of a person, an almost sacramental symbol of who the person is, especially when that person is God or a saint. But it is also true for all people to a lesser degree. To dishonor the name of God, the name of a saint, or the name of any person for that matter is to dishonor the dignity of God or that person.</a:t>
            </a: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Rawpixel.com/Shutterstock.com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Yandry_kw/Shutterstock.com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Ryan Rodrick Beiler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Ask the students to name the sacred vows shown in the images on this slide. Invite them to name other sacred commitments people make to individuals and groups.</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3124454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jorisvo/Shutterstock.com</a:t>
            </a:r>
            <a:r>
              <a:rPr lang="en-US" dirty="0"/>
              <a:t> </a:t>
            </a:r>
            <a:endParaRPr lang="en-US" sz="1200"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1957861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Have the students discuss this question as a class, in pairs, or in small groups. The question also appears on page 128 of the student book.</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2797611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p>
            <a:r>
              <a:rPr lang="en-US" sz="3200" dirty="0"/>
              <a:t>The Second Commandment:</a:t>
            </a:r>
            <a:br>
              <a:rPr lang="en-US" sz="3200" dirty="0"/>
            </a:br>
            <a:r>
              <a:rPr lang="en-US" sz="3200" dirty="0"/>
              <a:t>Reverence, Not Profanity</a:t>
            </a:r>
          </a:p>
        </p:txBody>
      </p:sp>
      <p:sp>
        <p:nvSpPr>
          <p:cNvPr id="3" name="Subtitle 2"/>
          <p:cNvSpPr txBox="1">
            <a:spLocks/>
          </p:cNvSpPr>
          <p:nvPr/>
        </p:nvSpPr>
        <p:spPr>
          <a:xfrm>
            <a:off x="-11289" y="3451225"/>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Morality and God’s Love</a:t>
            </a:r>
          </a:p>
          <a:p>
            <a:pPr marL="0" indent="0" algn="ctr">
              <a:buNone/>
            </a:pPr>
            <a:r>
              <a:rPr lang="en-US" dirty="0"/>
              <a:t>Unit 2, Chapter 5</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TX006748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looking at the camera&#10;&#10;Description automatically generated">
            <a:extLst>
              <a:ext uri="{FF2B5EF4-FFF2-40B4-BE49-F238E27FC236}">
                <a16:creationId xmlns:a16="http://schemas.microsoft.com/office/drawing/2014/main" id="{FF471BF0-874F-6E4C-A1E2-23A5F0E3DCAB}"/>
              </a:ext>
            </a:extLst>
          </p:cNvPr>
          <p:cNvPicPr>
            <a:picLocks noChangeAspect="1"/>
          </p:cNvPicPr>
          <p:nvPr/>
        </p:nvPicPr>
        <p:blipFill rotWithShape="1">
          <a:blip r:embed="rId3">
            <a:extLst>
              <a:ext uri="{28A0092B-C50C-407E-A947-70E740481C1C}">
                <a14:useLocalDpi xmlns:a14="http://schemas.microsoft.com/office/drawing/2010/main" val="0"/>
              </a:ext>
            </a:extLst>
          </a:blip>
          <a:srcRect l="26386" r="14803"/>
          <a:stretch/>
        </p:blipFill>
        <p:spPr>
          <a:xfrm>
            <a:off x="4343400" y="1371600"/>
            <a:ext cx="4402488" cy="4959351"/>
          </a:xfrm>
          <a:prstGeom prst="rect">
            <a:avLst/>
          </a:prstGeom>
        </p:spPr>
      </p:pic>
      <p:sp>
        <p:nvSpPr>
          <p:cNvPr id="2" name="Title 1"/>
          <p:cNvSpPr>
            <a:spLocks noGrp="1"/>
          </p:cNvSpPr>
          <p:nvPr>
            <p:ph type="title"/>
          </p:nvPr>
        </p:nvSpPr>
        <p:spPr>
          <a:xfrm>
            <a:off x="914400" y="990600"/>
            <a:ext cx="8229600" cy="533400"/>
          </a:xfrm>
        </p:spPr>
        <p:txBody>
          <a:bodyPr/>
          <a:lstStyle/>
          <a:p>
            <a:r>
              <a:rPr lang="en-US" dirty="0"/>
              <a:t>Other Sins against the Second Commandment</a:t>
            </a:r>
          </a:p>
        </p:txBody>
      </p:sp>
      <p:sp>
        <p:nvSpPr>
          <p:cNvPr id="3" name="Content Placeholder 2"/>
          <p:cNvSpPr>
            <a:spLocks noGrp="1"/>
          </p:cNvSpPr>
          <p:nvPr>
            <p:ph idx="1"/>
          </p:nvPr>
        </p:nvSpPr>
        <p:spPr>
          <a:xfrm>
            <a:off x="1066800" y="1664493"/>
            <a:ext cx="3276600" cy="4373563"/>
          </a:xfrm>
        </p:spPr>
        <p:txBody>
          <a:bodyPr/>
          <a:lstStyle/>
          <a:p>
            <a:pPr marL="228600" indent="-228600">
              <a:lnSpc>
                <a:spcPct val="113000"/>
              </a:lnSpc>
            </a:pPr>
            <a:r>
              <a:rPr lang="en-US" b="1" dirty="0"/>
              <a:t>Blasphemy:</a:t>
            </a:r>
            <a:r>
              <a:rPr lang="en-US" dirty="0"/>
              <a:t> Words, acts, or thoughts expressing hatred of or defiance against God, Jesus Christ, Mary, or the saints.</a:t>
            </a:r>
            <a:br>
              <a:rPr lang="en-US" dirty="0"/>
            </a:br>
            <a:r>
              <a:rPr lang="en-US" dirty="0"/>
              <a:t>A grave sin.</a:t>
            </a:r>
          </a:p>
          <a:p>
            <a:pPr marL="228600" indent="-228600">
              <a:lnSpc>
                <a:spcPct val="113000"/>
              </a:lnSpc>
            </a:pPr>
            <a:r>
              <a:rPr lang="en-US" b="1" dirty="0"/>
              <a:t>Perjury:</a:t>
            </a:r>
            <a:r>
              <a:rPr lang="en-US" dirty="0"/>
              <a:t> Lying while under an oath to tell the truth.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83E6312-527F-9A42-B8AC-26BBDBE3EAA6}"/>
              </a:ext>
            </a:extLst>
          </p:cNvPr>
          <p:cNvSpPr txBox="1">
            <a:spLocks/>
          </p:cNvSpPr>
          <p:nvPr/>
        </p:nvSpPr>
        <p:spPr>
          <a:xfrm>
            <a:off x="2590800" y="1066800"/>
            <a:ext cx="64770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dirty="0"/>
              <a:t>Discuss: Keeping Your Commitments to God</a:t>
            </a:r>
          </a:p>
        </p:txBody>
      </p:sp>
      <p:sp>
        <p:nvSpPr>
          <p:cNvPr id="5" name="Content Placeholder 2">
            <a:extLst>
              <a:ext uri="{FF2B5EF4-FFF2-40B4-BE49-F238E27FC236}">
                <a16:creationId xmlns:a16="http://schemas.microsoft.com/office/drawing/2014/main" id="{E5D2AD79-BD63-F642-8258-95186BD51689}"/>
              </a:ext>
            </a:extLst>
          </p:cNvPr>
          <p:cNvSpPr txBox="1">
            <a:spLocks/>
          </p:cNvSpPr>
          <p:nvPr/>
        </p:nvSpPr>
        <p:spPr>
          <a:xfrm>
            <a:off x="2743200" y="2299188"/>
            <a:ext cx="4876800" cy="34158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28600" indent="-228600">
              <a:lnSpc>
                <a:spcPct val="114000"/>
              </a:lnSpc>
            </a:pPr>
            <a:r>
              <a:rPr lang="en-US" dirty="0"/>
              <a:t>What are some spiritual commitments you have made</a:t>
            </a:r>
            <a:br>
              <a:rPr lang="en-US" dirty="0"/>
            </a:br>
            <a:r>
              <a:rPr lang="en-US" dirty="0"/>
              <a:t>or would like to make for your life?</a:t>
            </a:r>
          </a:p>
          <a:p>
            <a:pPr marL="228600" indent="-228600">
              <a:lnSpc>
                <a:spcPct val="114000"/>
              </a:lnSpc>
            </a:pPr>
            <a:r>
              <a:rPr lang="en-US" dirty="0"/>
              <a:t>What are some things you can do to follow through on these commitments?</a:t>
            </a:r>
          </a:p>
        </p:txBody>
      </p:sp>
      <p:pic>
        <p:nvPicPr>
          <p:cNvPr id="7" name="Picture 6" descr="Icon&#10;&#10;Description automatically generated">
            <a:extLst>
              <a:ext uri="{FF2B5EF4-FFF2-40B4-BE49-F238E27FC236}">
                <a16:creationId xmlns:a16="http://schemas.microsoft.com/office/drawing/2014/main" id="{AABE21A3-CC0B-4043-B7C6-933230B26B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95400"/>
            <a:ext cx="1752600" cy="17526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01E6B-5DD2-44CE-878B-F32B890122F2}"/>
              </a:ext>
            </a:extLst>
          </p:cNvPr>
          <p:cNvSpPr>
            <a:spLocks noGrp="1"/>
          </p:cNvSpPr>
          <p:nvPr>
            <p:ph type="title"/>
          </p:nvPr>
        </p:nvSpPr>
        <p:spPr>
          <a:xfrm>
            <a:off x="1312235" y="1143000"/>
            <a:ext cx="5698165" cy="533400"/>
          </a:xfrm>
        </p:spPr>
        <p:txBody>
          <a:bodyPr>
            <a:normAutofit/>
          </a:bodyPr>
          <a:lstStyle/>
          <a:p>
            <a:r>
              <a:rPr lang="en-US" sz="1800" dirty="0"/>
              <a:t>Acknowledgment</a:t>
            </a:r>
          </a:p>
        </p:txBody>
      </p:sp>
      <p:sp>
        <p:nvSpPr>
          <p:cNvPr id="3" name="Content Placeholder 2">
            <a:extLst>
              <a:ext uri="{FF2B5EF4-FFF2-40B4-BE49-F238E27FC236}">
                <a16:creationId xmlns:a16="http://schemas.microsoft.com/office/drawing/2014/main" id="{C2FEF0A3-4080-4F79-A299-6436E8DAE4C0}"/>
              </a:ext>
            </a:extLst>
          </p:cNvPr>
          <p:cNvSpPr>
            <a:spLocks noGrp="1"/>
          </p:cNvSpPr>
          <p:nvPr>
            <p:ph idx="1"/>
          </p:nvPr>
        </p:nvSpPr>
        <p:spPr>
          <a:xfrm>
            <a:off x="1295400" y="1752600"/>
            <a:ext cx="6477000" cy="4373563"/>
          </a:xfrm>
        </p:spPr>
        <p:txBody>
          <a:bodyPr>
            <a:normAutofit/>
          </a:bodyPr>
          <a:lstStyle/>
          <a:p>
            <a:pPr marL="0" indent="0">
              <a:spcBef>
                <a:spcPts val="0"/>
              </a:spcBef>
              <a:buNone/>
            </a:pPr>
            <a:r>
              <a:rPr lang="en-US" sz="1400" dirty="0"/>
              <a:t>The scriptural quotation in this presentation is taken from the </a:t>
            </a:r>
            <a:r>
              <a:rPr lang="en-US" sz="1400" i="1" dirty="0"/>
              <a:t>New American Bible, revised edition </a:t>
            </a:r>
            <a:r>
              <a:rPr lang="en-US" sz="1400" dirty="0"/>
              <a:t>© 2010, 1991, 1986, 1970 Confraternity of Christian Doctrine, Inc., Washington</a:t>
            </a:r>
            <a:r>
              <a:rPr lang="en-US" sz="1400"/>
              <a:t>, DC</a:t>
            </a:r>
            <a:r>
              <a:rPr lang="en-US" sz="1400" dirty="0"/>
              <a:t>. All Rights Reserved. No part of this work</a:t>
            </a:r>
            <a:br>
              <a:rPr lang="en-US" sz="1400" dirty="0"/>
            </a:br>
            <a:r>
              <a:rPr lang="en-US" sz="1400" dirty="0"/>
              <a:t>may be reproduced or transmitted in any form or by any means, electronic or mechanical, including photocopying, recording, or by any information storage and retrieval system, without permission in writing from the copyright owner. </a:t>
            </a:r>
          </a:p>
        </p:txBody>
      </p:sp>
    </p:spTree>
    <p:extLst>
      <p:ext uri="{BB962C8B-B14F-4D97-AF65-F5344CB8AC3E}">
        <p14:creationId xmlns:p14="http://schemas.microsoft.com/office/powerpoint/2010/main" val="2555357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95400"/>
            <a:ext cx="8229600" cy="533400"/>
          </a:xfrm>
        </p:spPr>
        <p:txBody>
          <a:bodyPr anchor="ctr">
            <a:normAutofit/>
          </a:bodyPr>
          <a:lstStyle/>
          <a:p>
            <a:pPr algn="ctr"/>
            <a:r>
              <a:rPr lang="en-US" dirty="0"/>
              <a:t>Why does it matter how I use God’s name?</a:t>
            </a:r>
          </a:p>
        </p:txBody>
      </p:sp>
      <p:pic>
        <p:nvPicPr>
          <p:cNvPr id="3" name="Picture 2" descr="A person standing in front of a building&#10;&#10;Description automatically generated">
            <a:extLst>
              <a:ext uri="{FF2B5EF4-FFF2-40B4-BE49-F238E27FC236}">
                <a16:creationId xmlns:a16="http://schemas.microsoft.com/office/drawing/2014/main" id="{A31EE5A6-72D5-8B44-9153-80EC959873E4}"/>
              </a:ext>
            </a:extLst>
          </p:cNvPr>
          <p:cNvPicPr>
            <a:picLocks noChangeAspect="1"/>
          </p:cNvPicPr>
          <p:nvPr/>
        </p:nvPicPr>
        <p:blipFill rotWithShape="1">
          <a:blip r:embed="rId3">
            <a:extLst>
              <a:ext uri="{28A0092B-C50C-407E-A947-70E740481C1C}">
                <a14:useLocalDpi xmlns:a14="http://schemas.microsoft.com/office/drawing/2010/main" val="0"/>
              </a:ext>
            </a:extLst>
          </a:blip>
          <a:srcRect l="12350" r="-2" b="-2"/>
          <a:stretch/>
        </p:blipFill>
        <p:spPr>
          <a:xfrm>
            <a:off x="1866900" y="1981200"/>
            <a:ext cx="5410200" cy="4120163"/>
          </a:xfrm>
          <a:prstGeom prst="rect">
            <a:avLst/>
          </a:prstGeom>
          <a:noFill/>
        </p:spPr>
      </p:pic>
      <p:sp>
        <p:nvSpPr>
          <p:cNvPr id="6" name="Title 4">
            <a:extLst>
              <a:ext uri="{FF2B5EF4-FFF2-40B4-BE49-F238E27FC236}">
                <a16:creationId xmlns:a16="http://schemas.microsoft.com/office/drawing/2014/main" id="{9EA80B0E-B544-A84E-98E9-8D5D05AF97AE}"/>
              </a:ext>
            </a:extLst>
          </p:cNvPr>
          <p:cNvSpPr txBox="1">
            <a:spLocks/>
          </p:cNvSpPr>
          <p:nvPr/>
        </p:nvSpPr>
        <p:spPr>
          <a:xfrm>
            <a:off x="685800" y="842340"/>
            <a:ext cx="77724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2400" dirty="0"/>
              <a:t>Chapter Focus Question: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066800"/>
            <a:ext cx="8229600" cy="533400"/>
          </a:xfrm>
        </p:spPr>
        <p:txBody>
          <a:bodyPr/>
          <a:lstStyle/>
          <a:p>
            <a:r>
              <a:rPr lang="en-US" dirty="0"/>
              <a:t>Reverence versus Profanity</a:t>
            </a:r>
          </a:p>
        </p:txBody>
      </p:sp>
      <p:sp>
        <p:nvSpPr>
          <p:cNvPr id="6" name="Content Placeholder 5"/>
          <p:cNvSpPr>
            <a:spLocks noGrp="1"/>
          </p:cNvSpPr>
          <p:nvPr>
            <p:ph idx="1"/>
          </p:nvPr>
        </p:nvSpPr>
        <p:spPr>
          <a:xfrm>
            <a:off x="533400" y="1752600"/>
            <a:ext cx="5676900" cy="4373563"/>
          </a:xfrm>
        </p:spPr>
        <p:txBody>
          <a:bodyPr>
            <a:normAutofit/>
          </a:bodyPr>
          <a:lstStyle/>
          <a:p>
            <a:pPr marL="228600" indent="-228600">
              <a:lnSpc>
                <a:spcPct val="114000"/>
              </a:lnSpc>
            </a:pPr>
            <a:r>
              <a:rPr lang="en-US" dirty="0"/>
              <a:t>We recognize that God is sacred; that is, he is holy, just, true, and perfect love.</a:t>
            </a:r>
          </a:p>
          <a:p>
            <a:pPr marL="228600" indent="-228600">
              <a:lnSpc>
                <a:spcPct val="114000"/>
              </a:lnSpc>
            </a:pPr>
            <a:r>
              <a:rPr lang="en-US" dirty="0"/>
              <a:t>We recognize the sacredness of God—and of one another—with reverence and respect.</a:t>
            </a:r>
          </a:p>
          <a:p>
            <a:pPr marL="228600" indent="-228600">
              <a:lnSpc>
                <a:spcPct val="114000"/>
              </a:lnSpc>
            </a:pPr>
            <a:r>
              <a:rPr lang="en-US" dirty="0"/>
              <a:t>Profanity is treating something sacred as if it were ordinary or meaningless.</a:t>
            </a:r>
          </a:p>
          <a:p>
            <a:endParaRPr lang="en-US" dirty="0"/>
          </a:p>
        </p:txBody>
      </p:sp>
      <p:sp>
        <p:nvSpPr>
          <p:cNvPr id="7" name="TextBox 6">
            <a:extLst>
              <a:ext uri="{FF2B5EF4-FFF2-40B4-BE49-F238E27FC236}">
                <a16:creationId xmlns:a16="http://schemas.microsoft.com/office/drawing/2014/main" id="{CD40641A-4939-4D67-AD93-6FBCEFF6478C}"/>
              </a:ext>
            </a:extLst>
          </p:cNvPr>
          <p:cNvSpPr txBox="1"/>
          <p:nvPr/>
        </p:nvSpPr>
        <p:spPr bwMode="auto">
          <a:xfrm>
            <a:off x="6438900" y="3454281"/>
            <a:ext cx="2057400" cy="369332"/>
          </a:xfrm>
          <a:prstGeom prst="rect">
            <a:avLst/>
          </a:prstGeom>
          <a:noFill/>
          <a:ln w="9525">
            <a:noFill/>
            <a:miter lim="800000"/>
            <a:headEnd/>
            <a:tailEnd/>
          </a:ln>
        </p:spPr>
        <p:txBody>
          <a:bodyPr wrap="square" rtlCol="0">
            <a:spAutoFit/>
          </a:bodyPr>
          <a:lstStyle/>
          <a:p>
            <a:pPr algn="ctr"/>
            <a:r>
              <a:rPr lang="en-US" b="1" dirty="0"/>
              <a:t>versus</a:t>
            </a:r>
          </a:p>
        </p:txBody>
      </p:sp>
      <p:pic>
        <p:nvPicPr>
          <p:cNvPr id="8" name="Picture 7" descr="A picture containing cake, food, counter, table&#10;&#10;Description automatically generated">
            <a:extLst>
              <a:ext uri="{FF2B5EF4-FFF2-40B4-BE49-F238E27FC236}">
                <a16:creationId xmlns:a16="http://schemas.microsoft.com/office/drawing/2014/main" id="{25181540-C005-304A-A0AF-43143709D0C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528" r="18868"/>
          <a:stretch/>
        </p:blipFill>
        <p:spPr>
          <a:xfrm>
            <a:off x="6324600" y="1066800"/>
            <a:ext cx="2286000" cy="2271713"/>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BA59C74D-C844-CB41-9BD3-D9AD93CEEC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4600" y="3939381"/>
            <a:ext cx="2286000" cy="2286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660" y="838200"/>
            <a:ext cx="8229600" cy="533400"/>
          </a:xfrm>
        </p:spPr>
        <p:txBody>
          <a:bodyPr/>
          <a:lstStyle/>
          <a:p>
            <a:r>
              <a:rPr lang="en-US" dirty="0"/>
              <a:t>The Name of God</a:t>
            </a:r>
          </a:p>
        </p:txBody>
      </p:sp>
      <p:sp>
        <p:nvSpPr>
          <p:cNvPr id="3" name="Content Placeholder 2"/>
          <p:cNvSpPr>
            <a:spLocks noGrp="1"/>
          </p:cNvSpPr>
          <p:nvPr>
            <p:ph idx="1"/>
          </p:nvPr>
        </p:nvSpPr>
        <p:spPr>
          <a:xfrm>
            <a:off x="5943600" y="1524000"/>
            <a:ext cx="2968272" cy="4625182"/>
          </a:xfrm>
        </p:spPr>
        <p:txBody>
          <a:bodyPr>
            <a:normAutofit fontScale="85000" lnSpcReduction="10000"/>
          </a:bodyPr>
          <a:lstStyle/>
          <a:p>
            <a:pPr marL="228600" indent="-228600">
              <a:lnSpc>
                <a:spcPct val="124000"/>
              </a:lnSpc>
            </a:pPr>
            <a:r>
              <a:rPr lang="en-US" dirty="0"/>
              <a:t>Names were very important to the people of the Bible.</a:t>
            </a:r>
          </a:p>
          <a:p>
            <a:pPr marL="228600" indent="-228600">
              <a:lnSpc>
                <a:spcPct val="124000"/>
              </a:lnSpc>
            </a:pPr>
            <a:r>
              <a:rPr lang="en-US" dirty="0"/>
              <a:t>When God revealed his name to Moses (see Exodus 3:11–15), it was a big deal.</a:t>
            </a:r>
          </a:p>
          <a:p>
            <a:pPr marL="228600" indent="-228600">
              <a:lnSpc>
                <a:spcPct val="124000"/>
              </a:lnSpc>
            </a:pPr>
            <a:r>
              <a:rPr lang="en-US" dirty="0"/>
              <a:t>Jesus emphasized the holiness of God’s name in the Lord’s Prayer: “hallowed (holy) be your name.”</a:t>
            </a:r>
          </a:p>
          <a:p>
            <a:pPr>
              <a:lnSpc>
                <a:spcPct val="124000"/>
              </a:lnSpc>
            </a:pPr>
            <a:endParaRPr lang="en-US" dirty="0"/>
          </a:p>
          <a:p>
            <a:pPr>
              <a:lnSpc>
                <a:spcPct val="124000"/>
              </a:lnSpc>
            </a:pPr>
            <a:endParaRPr lang="en-US" dirty="0"/>
          </a:p>
          <a:p>
            <a:pPr>
              <a:lnSpc>
                <a:spcPct val="124000"/>
              </a:lnSpc>
            </a:pPr>
            <a:endParaRPr lang="en-US" dirty="0"/>
          </a:p>
        </p:txBody>
      </p:sp>
      <p:pic>
        <p:nvPicPr>
          <p:cNvPr id="6" name="Picture 5" descr="Table&#10;&#10;Description automatically generated">
            <a:extLst>
              <a:ext uri="{FF2B5EF4-FFF2-40B4-BE49-F238E27FC236}">
                <a16:creationId xmlns:a16="http://schemas.microsoft.com/office/drawing/2014/main" id="{38A6D83F-98A2-D146-9404-4AE9D55C13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564" y="1524000"/>
            <a:ext cx="5461000" cy="3429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graphical user interface&#10;&#10;Description automatically generated">
            <a:extLst>
              <a:ext uri="{FF2B5EF4-FFF2-40B4-BE49-F238E27FC236}">
                <a16:creationId xmlns:a16="http://schemas.microsoft.com/office/drawing/2014/main" id="{106182CD-D9AC-D749-9D21-5F84408B28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300" y="1828800"/>
            <a:ext cx="4857750" cy="3886200"/>
          </a:xfrm>
          <a:prstGeom prst="rect">
            <a:avLst/>
          </a:prstGeom>
        </p:spPr>
      </p:pic>
      <p:sp>
        <p:nvSpPr>
          <p:cNvPr id="2" name="Title 1"/>
          <p:cNvSpPr>
            <a:spLocks noGrp="1"/>
          </p:cNvSpPr>
          <p:nvPr>
            <p:ph type="title"/>
          </p:nvPr>
        </p:nvSpPr>
        <p:spPr>
          <a:xfrm>
            <a:off x="533400" y="914400"/>
            <a:ext cx="7315200" cy="1143000"/>
          </a:xfrm>
        </p:spPr>
        <p:txBody>
          <a:bodyPr>
            <a:normAutofit fontScale="90000"/>
          </a:bodyPr>
          <a:lstStyle/>
          <a:p>
            <a:r>
              <a:rPr lang="en-US" sz="3100" dirty="0"/>
              <a:t>You shall not take the name of the Lord your God in vain.</a:t>
            </a:r>
            <a:br>
              <a:rPr lang="en-US" dirty="0"/>
            </a:br>
            <a:endParaRPr lang="en-US" dirty="0"/>
          </a:p>
        </p:txBody>
      </p:sp>
      <p:sp>
        <p:nvSpPr>
          <p:cNvPr id="3" name="Content Placeholder 2"/>
          <p:cNvSpPr>
            <a:spLocks noGrp="1"/>
          </p:cNvSpPr>
          <p:nvPr>
            <p:ph idx="1"/>
          </p:nvPr>
        </p:nvSpPr>
        <p:spPr>
          <a:xfrm>
            <a:off x="4479925" y="1752600"/>
            <a:ext cx="4343400" cy="4659923"/>
          </a:xfrm>
        </p:spPr>
        <p:txBody>
          <a:bodyPr>
            <a:normAutofit lnSpcReduction="10000"/>
          </a:bodyPr>
          <a:lstStyle/>
          <a:p>
            <a:pPr marL="228600" indent="-228600">
              <a:lnSpc>
                <a:spcPct val="124000"/>
              </a:lnSpc>
            </a:pPr>
            <a:r>
              <a:rPr lang="en-US" dirty="0"/>
              <a:t>The Second Commandment forbids us from dishonoring God’s holy name.</a:t>
            </a:r>
          </a:p>
          <a:p>
            <a:pPr marL="228600" indent="-228600">
              <a:lnSpc>
                <a:spcPct val="124000"/>
              </a:lnSpc>
            </a:pPr>
            <a:r>
              <a:rPr lang="en-US" dirty="0"/>
              <a:t>To dishonor God’s name is to dishonor God.</a:t>
            </a:r>
          </a:p>
          <a:p>
            <a:pPr marL="228600" indent="-228600">
              <a:lnSpc>
                <a:spcPct val="124000"/>
              </a:lnSpc>
            </a:pPr>
            <a:r>
              <a:rPr lang="en-US" dirty="0"/>
              <a:t>The Second Commandment also extends to other holy people’s names, such as Jesus Christ, Mary, and the saints.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50F22A0B-3551-0A49-ADED-AC1A5ED819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95400"/>
            <a:ext cx="1752600" cy="1752600"/>
          </a:xfrm>
          <a:prstGeom prst="rect">
            <a:avLst/>
          </a:prstGeom>
        </p:spPr>
      </p:pic>
      <p:sp>
        <p:nvSpPr>
          <p:cNvPr id="5" name="Title 1">
            <a:extLst>
              <a:ext uri="{FF2B5EF4-FFF2-40B4-BE49-F238E27FC236}">
                <a16:creationId xmlns:a16="http://schemas.microsoft.com/office/drawing/2014/main" id="{5760E16C-911D-5E46-8704-C97F3993E523}"/>
              </a:ext>
            </a:extLst>
          </p:cNvPr>
          <p:cNvSpPr txBox="1">
            <a:spLocks/>
          </p:cNvSpPr>
          <p:nvPr/>
        </p:nvSpPr>
        <p:spPr>
          <a:xfrm>
            <a:off x="2590800" y="1371600"/>
            <a:ext cx="5867400" cy="533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dirty="0"/>
              <a:t>Discuss: Reverence</a:t>
            </a:r>
          </a:p>
        </p:txBody>
      </p:sp>
      <p:sp>
        <p:nvSpPr>
          <p:cNvPr id="8" name="Content Placeholder 2">
            <a:extLst>
              <a:ext uri="{FF2B5EF4-FFF2-40B4-BE49-F238E27FC236}">
                <a16:creationId xmlns:a16="http://schemas.microsoft.com/office/drawing/2014/main" id="{3B1A75AE-5ABA-C54A-92A1-514CCFC7CDEC}"/>
              </a:ext>
            </a:extLst>
          </p:cNvPr>
          <p:cNvSpPr txBox="1">
            <a:spLocks/>
          </p:cNvSpPr>
          <p:nvPr/>
        </p:nvSpPr>
        <p:spPr>
          <a:xfrm>
            <a:off x="2743200" y="1994388"/>
            <a:ext cx="4876800" cy="32634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28600" indent="-228600">
              <a:lnSpc>
                <a:spcPct val="114000"/>
              </a:lnSpc>
            </a:pPr>
            <a:r>
              <a:rPr lang="en-US" dirty="0"/>
              <a:t>Why is it important to reverence sacred names and sacred things?</a:t>
            </a:r>
          </a:p>
          <a:p>
            <a:pPr marL="228600" indent="-228600">
              <a:lnSpc>
                <a:spcPct val="114000"/>
              </a:lnSpc>
            </a:pPr>
            <a:r>
              <a:rPr lang="en-US" dirty="0"/>
              <a:t>When and where do you experience people ridiculing good or holy things?</a:t>
            </a:r>
          </a:p>
          <a:p>
            <a:endParaRPr lang="en-US" dirty="0"/>
          </a:p>
          <a:p>
            <a:endParaRPr lang="en-US"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37699"/>
            <a:ext cx="8229600" cy="990600"/>
          </a:xfrm>
        </p:spPr>
        <p:txBody>
          <a:bodyPr>
            <a:normAutofit/>
          </a:bodyPr>
          <a:lstStyle/>
          <a:p>
            <a:r>
              <a:rPr lang="en-US" dirty="0"/>
              <a:t>Sacred Commitments</a:t>
            </a:r>
          </a:p>
        </p:txBody>
      </p:sp>
      <p:sp>
        <p:nvSpPr>
          <p:cNvPr id="3" name="Content Placeholder 2"/>
          <p:cNvSpPr>
            <a:spLocks noGrp="1"/>
          </p:cNvSpPr>
          <p:nvPr>
            <p:ph idx="1"/>
          </p:nvPr>
        </p:nvSpPr>
        <p:spPr>
          <a:xfrm>
            <a:off x="624840" y="1638776"/>
            <a:ext cx="4632960" cy="4228624"/>
          </a:xfrm>
        </p:spPr>
        <p:txBody>
          <a:bodyPr>
            <a:normAutofit lnSpcReduction="10000"/>
          </a:bodyPr>
          <a:lstStyle/>
          <a:p>
            <a:pPr marL="228600" indent="-228600">
              <a:lnSpc>
                <a:spcPct val="114000"/>
              </a:lnSpc>
            </a:pPr>
            <a:r>
              <a:rPr lang="en-US" dirty="0"/>
              <a:t>One of the Second Commandment’s original focuses was being true</a:t>
            </a:r>
            <a:br>
              <a:rPr lang="en-US" dirty="0"/>
            </a:br>
            <a:r>
              <a:rPr lang="en-US" dirty="0"/>
              <a:t>to vows or commitments made in God’s name.</a:t>
            </a:r>
          </a:p>
          <a:p>
            <a:pPr marL="228600" indent="-228600">
              <a:lnSpc>
                <a:spcPct val="114000"/>
              </a:lnSpc>
            </a:pPr>
            <a:r>
              <a:rPr lang="en-US" dirty="0"/>
              <a:t>Making a sacred commitment to a person or group makes you more free by keeping you focused on something truly important.</a:t>
            </a:r>
          </a:p>
        </p:txBody>
      </p:sp>
      <p:pic>
        <p:nvPicPr>
          <p:cNvPr id="8" name="Picture 7" descr="A picture containing person, building, outdoor, person&#10;&#10;Description automatically generated">
            <a:extLst>
              <a:ext uri="{FF2B5EF4-FFF2-40B4-BE49-F238E27FC236}">
                <a16:creationId xmlns:a16="http://schemas.microsoft.com/office/drawing/2014/main" id="{71222E5B-D534-B548-B905-3630849D58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7400" y="670560"/>
            <a:ext cx="2865120" cy="1910080"/>
          </a:xfrm>
          <a:prstGeom prst="rect">
            <a:avLst/>
          </a:prstGeom>
        </p:spPr>
      </p:pic>
      <p:pic>
        <p:nvPicPr>
          <p:cNvPr id="10" name="Picture 9" descr="A group of people in a room&#10;&#10;Description automatically generated">
            <a:extLst>
              <a:ext uri="{FF2B5EF4-FFF2-40B4-BE49-F238E27FC236}">
                <a16:creationId xmlns:a16="http://schemas.microsoft.com/office/drawing/2014/main" id="{CB7E220A-5BED-8541-8B3D-B2533B3CCC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7400" y="2580640"/>
            <a:ext cx="2865120" cy="1922018"/>
          </a:xfrm>
          <a:prstGeom prst="rect">
            <a:avLst/>
          </a:prstGeom>
        </p:spPr>
      </p:pic>
      <p:pic>
        <p:nvPicPr>
          <p:cNvPr id="12" name="Picture 11" descr="A person wearing a suit and tie talking on a cell phone&#10;&#10;Description automatically generated">
            <a:extLst>
              <a:ext uri="{FF2B5EF4-FFF2-40B4-BE49-F238E27FC236}">
                <a16:creationId xmlns:a16="http://schemas.microsoft.com/office/drawing/2014/main" id="{78D656EB-3FE5-3E48-B93A-C22DFDF5E0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67400" y="4502658"/>
            <a:ext cx="2865120" cy="189814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533400"/>
          </a:xfrm>
        </p:spPr>
        <p:txBody>
          <a:bodyPr/>
          <a:lstStyle/>
          <a:p>
            <a:pPr algn="ctr"/>
            <a:r>
              <a:rPr lang="en-US" dirty="0"/>
              <a:t>Vows Made in God’s Name in the Bible</a:t>
            </a:r>
          </a:p>
        </p:txBody>
      </p:sp>
      <p:sp>
        <p:nvSpPr>
          <p:cNvPr id="3" name="Content Placeholder 2"/>
          <p:cNvSpPr>
            <a:spLocks noGrp="1"/>
          </p:cNvSpPr>
          <p:nvPr>
            <p:ph idx="1"/>
          </p:nvPr>
        </p:nvSpPr>
        <p:spPr>
          <a:xfrm>
            <a:off x="4419600" y="1676400"/>
            <a:ext cx="4114800" cy="4373563"/>
          </a:xfrm>
        </p:spPr>
        <p:txBody>
          <a:bodyPr>
            <a:normAutofit/>
          </a:bodyPr>
          <a:lstStyle/>
          <a:p>
            <a:pPr marL="228600" indent="-228600">
              <a:lnSpc>
                <a:spcPct val="114000"/>
              </a:lnSpc>
            </a:pPr>
            <a:r>
              <a:rPr lang="en-US" sz="2200" dirty="0"/>
              <a:t>In the Old Testament, sacred commitments made in God’s name are called covenants.</a:t>
            </a:r>
          </a:p>
          <a:p>
            <a:pPr marL="228600" indent="-228600">
              <a:lnSpc>
                <a:spcPct val="114000"/>
              </a:lnSpc>
            </a:pPr>
            <a:r>
              <a:rPr lang="en-US" sz="2200" dirty="0"/>
              <a:t>Jesus reinforces the importance of keeping commitments: “Make good</a:t>
            </a:r>
            <a:br>
              <a:rPr lang="en-US" sz="2200" dirty="0"/>
            </a:br>
            <a:r>
              <a:rPr lang="en-US" sz="2200" dirty="0"/>
              <a:t>to the Lord all that you vow. </a:t>
            </a:r>
            <a:br>
              <a:rPr lang="en-US" sz="2200" dirty="0"/>
            </a:br>
            <a:r>
              <a:rPr lang="en-US" sz="2200" dirty="0"/>
              <a:t>. . . Let your ‘Yes’ mean ‘Yes’</a:t>
            </a:r>
            <a:br>
              <a:rPr lang="en-US" sz="2200" dirty="0"/>
            </a:br>
            <a:r>
              <a:rPr lang="en-US" sz="2200" dirty="0"/>
              <a:t>and your ‘No’ mean ‘No’” (Matthew 5:33</a:t>
            </a:r>
            <a:r>
              <a:rPr lang="en-US" dirty="0"/>
              <a:t>,</a:t>
            </a:r>
            <a:r>
              <a:rPr lang="en-US" sz="2200" dirty="0"/>
              <a:t>37).</a:t>
            </a:r>
          </a:p>
        </p:txBody>
      </p:sp>
      <p:pic>
        <p:nvPicPr>
          <p:cNvPr id="12" name="Picture 11" descr="A large colorful building in the background&#10;&#10;Description automatically generated">
            <a:extLst>
              <a:ext uri="{FF2B5EF4-FFF2-40B4-BE49-F238E27FC236}">
                <a16:creationId xmlns:a16="http://schemas.microsoft.com/office/drawing/2014/main" id="{8045F2C0-1DB3-4440-9128-FBD4AF3FF0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676400"/>
            <a:ext cx="3733801" cy="378106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CF4CA0E3-E035-494E-9617-C19DD55A63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95400"/>
            <a:ext cx="1752600" cy="1752600"/>
          </a:xfrm>
          <a:prstGeom prst="rect">
            <a:avLst/>
          </a:prstGeom>
        </p:spPr>
      </p:pic>
      <p:sp>
        <p:nvSpPr>
          <p:cNvPr id="5" name="Title 1">
            <a:extLst>
              <a:ext uri="{FF2B5EF4-FFF2-40B4-BE49-F238E27FC236}">
                <a16:creationId xmlns:a16="http://schemas.microsoft.com/office/drawing/2014/main" id="{0F7CA575-0FD5-D64D-A566-EEAF01928B64}"/>
              </a:ext>
            </a:extLst>
          </p:cNvPr>
          <p:cNvSpPr txBox="1">
            <a:spLocks/>
          </p:cNvSpPr>
          <p:nvPr/>
        </p:nvSpPr>
        <p:spPr>
          <a:xfrm>
            <a:off x="2590800" y="1371600"/>
            <a:ext cx="5867400" cy="533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dirty="0"/>
              <a:t>Discuss: Vows</a:t>
            </a:r>
          </a:p>
        </p:txBody>
      </p:sp>
      <p:sp>
        <p:nvSpPr>
          <p:cNvPr id="6" name="Content Placeholder 2">
            <a:extLst>
              <a:ext uri="{FF2B5EF4-FFF2-40B4-BE49-F238E27FC236}">
                <a16:creationId xmlns:a16="http://schemas.microsoft.com/office/drawing/2014/main" id="{16CB09E1-B414-0E4C-96C2-FDFB8F010D89}"/>
              </a:ext>
            </a:extLst>
          </p:cNvPr>
          <p:cNvSpPr txBox="1">
            <a:spLocks/>
          </p:cNvSpPr>
          <p:nvPr/>
        </p:nvSpPr>
        <p:spPr>
          <a:xfrm>
            <a:off x="2743200" y="1994389"/>
            <a:ext cx="4876800" cy="25014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4000"/>
              </a:lnSpc>
              <a:buNone/>
            </a:pPr>
            <a:r>
              <a:rPr lang="en-US" dirty="0"/>
              <a:t>In your opinion, what is the most serious and important vow a person can make in their life?</a:t>
            </a:r>
          </a:p>
          <a:p>
            <a:endParaRPr lang="en-US" dirty="0"/>
          </a:p>
          <a:p>
            <a:endParaRPr lang="en-US" dirty="0"/>
          </a:p>
          <a:p>
            <a:endParaRPr lang="en-US" dirty="0"/>
          </a:p>
        </p:txBody>
      </p:sp>
    </p:spTree>
    <p:extLst>
      <p:ext uri="{BB962C8B-B14F-4D97-AF65-F5344CB8AC3E}">
        <p14:creationId xmlns:p14="http://schemas.microsoft.com/office/powerpoint/2010/main" val="3689686647"/>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504</TotalTime>
  <Words>1128</Words>
  <Application>Microsoft Office PowerPoint</Application>
  <PresentationFormat>On-screen Show (4:3)</PresentationFormat>
  <Paragraphs>81</Paragraphs>
  <Slides>12</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LIC Presentation template</vt:lpstr>
      <vt:lpstr>The Second Commandment: Reverence, Not Profanity</vt:lpstr>
      <vt:lpstr>Why does it matter how I use God’s name?</vt:lpstr>
      <vt:lpstr>Reverence versus Profanity</vt:lpstr>
      <vt:lpstr>The Name of God</vt:lpstr>
      <vt:lpstr>You shall not take the name of the Lord your God in vain. </vt:lpstr>
      <vt:lpstr>PowerPoint Presentation</vt:lpstr>
      <vt:lpstr>Sacred Commitments</vt:lpstr>
      <vt:lpstr>Vows Made in God’s Name in the Bible</vt:lpstr>
      <vt:lpstr>PowerPoint Presentation</vt:lpstr>
      <vt:lpstr>Other Sins against the Second Commandment</vt:lpstr>
      <vt:lpstr>PowerPoint Presentation</vt:lpstr>
      <vt:lpstr>Acknowledgment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Second Commandment: Reverence, Not Profanity</dc:title>
  <dc:creator>Jill Johnson</dc:creator>
  <cp:lastModifiedBy>Becky Gochanour</cp:lastModifiedBy>
  <cp:revision>33</cp:revision>
  <dcterms:created xsi:type="dcterms:W3CDTF">2020-11-04T15:15:35Z</dcterms:created>
  <dcterms:modified xsi:type="dcterms:W3CDTF">2020-12-02T20:19:56Z</dcterms:modified>
</cp:coreProperties>
</file>